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60" r:id="rId5"/>
    <p:sldId id="259" r:id="rId6"/>
    <p:sldId id="261" r:id="rId7"/>
    <p:sldId id="266" r:id="rId8"/>
    <p:sldId id="267" r:id="rId9"/>
    <p:sldId id="270" r:id="rId10"/>
    <p:sldId id="271" r:id="rId11"/>
    <p:sldId id="277" r:id="rId12"/>
    <p:sldId id="273" r:id="rId13"/>
    <p:sldId id="272" r:id="rId14"/>
    <p:sldId id="265" r:id="rId15"/>
    <p:sldId id="275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E23"/>
    <a:srgbClr val="FF0000"/>
    <a:srgbClr val="EEECD5"/>
    <a:srgbClr val="FFFDE4"/>
    <a:srgbClr val="FDF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5" d="100"/>
          <a:sy n="45" d="100"/>
        </p:scale>
        <p:origin x="48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72E23-CA99-4283-AAC6-F001C5DD622B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D36B5-FA4A-4112-AD12-101780DFA3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823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How much time do you spend looking for files saved on your computer?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D36B5-FA4A-4112-AD12-101780DFA3F1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3239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 you choose between “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FILE_final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” and “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FILE_best_version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” by opening up a dozen files?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Once you’ve managed to find the file, are you faced with multiple files named for incremental versions?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D36B5-FA4A-4112-AD12-101780DFA3F1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131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 deadlines or laziness exacerbate saving files on your Desktop (with the best intention of “organizing it later?”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D36B5-FA4A-4112-AD12-101780DFA3F1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672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EC7CE-D173-424E-8F12-4B92C280B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AD0B2-6B6E-4F4E-AF09-6A7695E68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6A5EC-F7DF-46F9-B24E-508D9625A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608B2-AF3B-490A-8173-33AFFD7DA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C12E1-1EFB-4233-A8FD-3D5680C8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89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6EFF0-CC1D-4B68-B2A4-387D2063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6E708-BF64-475D-8309-F99865976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4A1A6-5150-44BF-90EB-E60DF6D63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3A227-8DF2-4853-926D-D57E5AA7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6B3FC-3501-4A2E-81FF-4C7F3937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4129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D4918-0DC6-4DD3-9344-45198CB88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50EE3C-6E78-4EBA-A6CC-5CC82B442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971A9-41B3-428F-A6DF-215A66F1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D4C9A-FC11-4ABF-A1E3-87B0DFCC6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F2AA5-9DD8-4570-B873-80DD66A5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518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7868-3735-4FC5-BE32-BFC9B35AD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77FED-B712-4694-87CE-65C6F1F5C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C4CCB-57F4-4239-A5A7-48FC3BD92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CB42A-C36C-4544-AA3F-C36E90DD1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A1CDA-005E-4F64-B736-467261F3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1862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63D1-F6E2-4AF4-B338-697F32DC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4DB0E-4C34-4040-BA0E-B55FF090E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8B25F-9A88-4ABD-8753-6044E1049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B9029-D347-4E41-BF6E-58C1818D4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D10F5-F380-490A-9979-8E607E22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419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F326-17CB-464B-94AE-AFA6FF33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DDE9C-F9DA-4C02-995E-910C8EF380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C828F-C110-41E2-82B1-FB51C96C7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A9DDD-3805-426A-9149-52610B14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08F64-0967-4468-BA79-B8B331105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2CC97-91CA-4406-8D12-984E10D05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6652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483C-9D16-4CDF-8263-0667E54D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DF787-AFFF-40ED-8649-374DBCB5C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F306F-C17D-460A-8E06-9ABD8C006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A8804-1FBC-4470-A799-1E84B0BFB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958514-8463-4D1F-8867-DB382EA04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04D3B6-8B00-4ED7-9539-4D6ED4A00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A22AF-BEDE-45E1-A7F9-8DE7E36C8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948324-73F9-43E0-AB87-E8AFF602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761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204AC-3084-4A35-BD6C-733F8E51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AC47B-8E75-481D-9980-88D7BAC01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B560E-6479-4DB2-916B-F0C74A128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AA3C5A-ACF6-4234-9141-B55204A7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0434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93AD8-D137-400B-BD1A-DA201EC0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B329D4-F1EA-4565-8071-F9950895F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7D292-39A6-44E2-8866-BBB91B86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162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0F77-923B-4D66-8377-65D2D6E9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12514-FB0B-42C9-B7FF-6A15FE877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F1E30-F99B-4DAE-AB50-D67A15A23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25489-1A45-4D55-925A-BA0CE86A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F3BDB-F840-4C74-8A5D-695D65513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32237-3E44-41A7-AEF6-151DA7A6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0148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6290-44B6-4E20-8B00-91E689C27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4513A3-BCE2-493C-B100-C2C2F0660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270C3-C8CA-4BF7-80AD-FC29E3FAE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D1677-6D57-44A0-9329-8A11B07D7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64A9E-15CE-43A7-8CFB-A77B2DEDD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8C2CC-D463-41C5-A245-5A1DE56E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452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39335-191E-4343-B593-D44A33DB2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890E6-2F44-4F7B-955B-E98F4607E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A5047-B996-491F-8F39-E4109FDE1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4F220-6A09-4BAF-AEC6-CFD9394D7C59}" type="datetimeFigureOut">
              <a:rPr lang="en-CA" smtClean="0"/>
              <a:t>2019-11-01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B1DF2-D5C1-4720-97DB-EB4F213EB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8A2DA-78B0-4DD7-9710-1416270A7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854FA-0E7B-4281-84A4-52C24541C2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9583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A848328-6F83-4758-99B6-4DA9DD7E7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17" y="11820"/>
            <a:ext cx="10035965" cy="686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E3DA8-F5E6-4A86-8C25-1A25FAD5DE16}"/>
              </a:ext>
            </a:extLst>
          </p:cNvPr>
          <p:cNvSpPr/>
          <p:nvPr/>
        </p:nvSpPr>
        <p:spPr>
          <a:xfrm>
            <a:off x="0" y="358512"/>
            <a:ext cx="121920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000" b="1" dirty="0" err="1">
                <a:solidFill>
                  <a:schemeClr val="bg1"/>
                </a:solidFill>
              </a:rPr>
              <a:t>Tes</a:t>
            </a:r>
            <a:r>
              <a:rPr lang="en-CA" sz="4000" b="1" dirty="0">
                <a:solidFill>
                  <a:schemeClr val="bg1"/>
                </a:solidFill>
              </a:rPr>
              <a:t> </a:t>
            </a:r>
            <a:r>
              <a:rPr lang="en-CA" sz="4000" b="1" dirty="0" err="1">
                <a:solidFill>
                  <a:schemeClr val="bg1"/>
                </a:solidFill>
              </a:rPr>
              <a:t>fichiers</a:t>
            </a:r>
            <a:r>
              <a:rPr lang="en-CA" sz="4000" b="1" dirty="0">
                <a:solidFill>
                  <a:schemeClr val="bg1"/>
                </a:solidFill>
              </a:rPr>
              <a:t> </a:t>
            </a:r>
            <a:r>
              <a:rPr lang="en-CA" sz="4000" b="1" dirty="0" err="1">
                <a:solidFill>
                  <a:schemeClr val="bg1"/>
                </a:solidFill>
              </a:rPr>
              <a:t>sont</a:t>
            </a:r>
            <a:r>
              <a:rPr lang="en-CA" sz="4000" b="1" dirty="0">
                <a:solidFill>
                  <a:schemeClr val="bg1"/>
                </a:solidFill>
              </a:rPr>
              <a:t> dans le</a:t>
            </a:r>
          </a:p>
          <a:p>
            <a:pPr algn="ctr"/>
            <a:r>
              <a:rPr lang="en-CA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036287-9455-455E-BEA6-44E71CD7580C}"/>
              </a:ext>
            </a:extLst>
          </p:cNvPr>
          <p:cNvSpPr/>
          <p:nvPr/>
        </p:nvSpPr>
        <p:spPr>
          <a:xfrm>
            <a:off x="11287432" y="1096039"/>
            <a:ext cx="5895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8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5932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git&quot;">
            <a:extLst>
              <a:ext uri="{FF2B5EF4-FFF2-40B4-BE49-F238E27FC236}">
                <a16:creationId xmlns:a16="http://schemas.microsoft.com/office/drawing/2014/main" id="{A120DEBD-41F9-427B-9D66-975BD652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22291-C660-40A9-902D-B4C89C540104}"/>
              </a:ext>
            </a:extLst>
          </p:cNvPr>
          <p:cNvSpPr txBox="1"/>
          <p:nvPr/>
        </p:nvSpPr>
        <p:spPr>
          <a:xfrm>
            <a:off x="0" y="6027174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 err="1">
                <a:solidFill>
                  <a:srgbClr val="FF0000"/>
                </a:solidFill>
              </a:rPr>
              <a:t>histoire</a:t>
            </a:r>
            <a:r>
              <a:rPr lang="en-CA" sz="4000" b="1" dirty="0">
                <a:solidFill>
                  <a:srgbClr val="FF0000"/>
                </a:solidFill>
              </a:rPr>
              <a:t> ; </a:t>
            </a:r>
            <a:r>
              <a:rPr lang="en-CA" sz="4000" b="1" dirty="0" err="1">
                <a:solidFill>
                  <a:srgbClr val="FF0000"/>
                </a:solidFill>
              </a:rPr>
              <a:t>traçabilité</a:t>
            </a:r>
            <a:r>
              <a:rPr lang="en-CA" sz="4000" b="1" dirty="0">
                <a:solidFill>
                  <a:srgbClr val="FF0000"/>
                </a:solidFill>
              </a:rPr>
              <a:t> ; collaboration </a:t>
            </a:r>
          </a:p>
        </p:txBody>
      </p:sp>
    </p:spTree>
    <p:extLst>
      <p:ext uri="{BB962C8B-B14F-4D97-AF65-F5344CB8AC3E}">
        <p14:creationId xmlns:p14="http://schemas.microsoft.com/office/powerpoint/2010/main" val="325858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B5D8F1-CCAC-4160-8B2C-BFAA2919B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3" y="19891"/>
            <a:ext cx="10467473" cy="68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54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6" name="Picture 14" descr="Image result for easel&quot;">
            <a:extLst>
              <a:ext uri="{FF2B5EF4-FFF2-40B4-BE49-F238E27FC236}">
                <a16:creationId xmlns:a16="http://schemas.microsoft.com/office/drawing/2014/main" id="{C6A03E03-2532-45FC-AA0E-7301289A8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6" r="2278"/>
          <a:stretch/>
        </p:blipFill>
        <p:spPr bwMode="auto">
          <a:xfrm>
            <a:off x="111094" y="1838960"/>
            <a:ext cx="2881793" cy="25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Image result for stage&quot;">
            <a:extLst>
              <a:ext uri="{FF2B5EF4-FFF2-40B4-BE49-F238E27FC236}">
                <a16:creationId xmlns:a16="http://schemas.microsoft.com/office/drawing/2014/main" id="{7B2D3676-F865-4BBC-A6BB-A6850E7498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8" t="11996" r="14478"/>
          <a:stretch/>
        </p:blipFill>
        <p:spPr bwMode="auto">
          <a:xfrm>
            <a:off x="3125752" y="1838960"/>
            <a:ext cx="2881793" cy="25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Image result for neighborhood&quot;">
            <a:extLst>
              <a:ext uri="{FF2B5EF4-FFF2-40B4-BE49-F238E27FC236}">
                <a16:creationId xmlns:a16="http://schemas.microsoft.com/office/drawing/2014/main" id="{FB2CD921-9680-4C83-9D21-F16C38FFE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8" r="16090"/>
          <a:stretch/>
        </p:blipFill>
        <p:spPr bwMode="auto">
          <a:xfrm>
            <a:off x="6140409" y="1858050"/>
            <a:ext cx="2881793" cy="25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Image result for neptune&quot;">
            <a:extLst>
              <a:ext uri="{FF2B5EF4-FFF2-40B4-BE49-F238E27FC236}">
                <a16:creationId xmlns:a16="http://schemas.microsoft.com/office/drawing/2014/main" id="{1F9C9477-C281-44F7-9001-5B795EBDE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2"/>
          <a:stretch/>
        </p:blipFill>
        <p:spPr bwMode="auto">
          <a:xfrm>
            <a:off x="9155065" y="1869440"/>
            <a:ext cx="2881793" cy="25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B16F10-9091-45A3-91D4-C9D03544D209}"/>
              </a:ext>
            </a:extLst>
          </p:cNvPr>
          <p:cNvSpPr txBox="1"/>
          <p:nvPr/>
        </p:nvSpPr>
        <p:spPr>
          <a:xfrm>
            <a:off x="111093" y="4351185"/>
            <a:ext cx="2881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working directory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002F18-4958-4127-B455-EF28D1DF4E4D}"/>
              </a:ext>
            </a:extLst>
          </p:cNvPr>
          <p:cNvSpPr txBox="1"/>
          <p:nvPr/>
        </p:nvSpPr>
        <p:spPr>
          <a:xfrm>
            <a:off x="3125751" y="4351185"/>
            <a:ext cx="2881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staging area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28E85-2534-40EA-821D-5FA77025AFA8}"/>
              </a:ext>
            </a:extLst>
          </p:cNvPr>
          <p:cNvSpPr txBox="1"/>
          <p:nvPr/>
        </p:nvSpPr>
        <p:spPr>
          <a:xfrm>
            <a:off x="6140408" y="4351185"/>
            <a:ext cx="288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local .git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4EC52-D57E-434B-9854-AA4522F413E6}"/>
              </a:ext>
            </a:extLst>
          </p:cNvPr>
          <p:cNvSpPr txBox="1"/>
          <p:nvPr/>
        </p:nvSpPr>
        <p:spPr>
          <a:xfrm>
            <a:off x="9155064" y="4381665"/>
            <a:ext cx="288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remote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D91D87-7550-4CF1-BAED-1327254A77C8}"/>
              </a:ext>
            </a:extLst>
          </p:cNvPr>
          <p:cNvSpPr txBox="1"/>
          <p:nvPr/>
        </p:nvSpPr>
        <p:spPr>
          <a:xfrm>
            <a:off x="2289062" y="6184044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dirty="0">
                <a:solidFill>
                  <a:srgbClr val="00B050"/>
                </a:solidFill>
              </a:rPr>
              <a:t>add</a:t>
            </a:r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0483FD7C-3766-4E72-A5C7-A7CA7524FE6D}"/>
              </a:ext>
            </a:extLst>
          </p:cNvPr>
          <p:cNvSpPr/>
          <p:nvPr/>
        </p:nvSpPr>
        <p:spPr>
          <a:xfrm>
            <a:off x="2086751" y="4934364"/>
            <a:ext cx="1959555" cy="1249680"/>
          </a:xfrm>
          <a:prstGeom prst="curvedUpArrow">
            <a:avLst/>
          </a:prstGeom>
          <a:solidFill>
            <a:srgbClr val="00B05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230C68-8A14-4256-90A3-356109A0E715}"/>
              </a:ext>
            </a:extLst>
          </p:cNvPr>
          <p:cNvSpPr txBox="1"/>
          <p:nvPr/>
        </p:nvSpPr>
        <p:spPr>
          <a:xfrm>
            <a:off x="5362941" y="6187440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dirty="0">
                <a:solidFill>
                  <a:srgbClr val="00B050"/>
                </a:solidFill>
              </a:rPr>
              <a:t>commit</a:t>
            </a:r>
          </a:p>
        </p:txBody>
      </p:sp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04FE5CF1-864F-4756-96B2-336F98F93D04}"/>
              </a:ext>
            </a:extLst>
          </p:cNvPr>
          <p:cNvSpPr/>
          <p:nvPr/>
        </p:nvSpPr>
        <p:spPr>
          <a:xfrm>
            <a:off x="5160630" y="4937760"/>
            <a:ext cx="1959555" cy="1249680"/>
          </a:xfrm>
          <a:prstGeom prst="curvedUpArrow">
            <a:avLst/>
          </a:prstGeom>
          <a:solidFill>
            <a:srgbClr val="00B05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706F40-FABD-44A4-A84F-BA1737CFA78F}"/>
              </a:ext>
            </a:extLst>
          </p:cNvPr>
          <p:cNvSpPr txBox="1"/>
          <p:nvPr/>
        </p:nvSpPr>
        <p:spPr>
          <a:xfrm>
            <a:off x="8378485" y="6184044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CCB3D461-09BA-410F-BBD5-62758E2EBD61}"/>
              </a:ext>
            </a:extLst>
          </p:cNvPr>
          <p:cNvSpPr/>
          <p:nvPr/>
        </p:nvSpPr>
        <p:spPr>
          <a:xfrm>
            <a:off x="8176174" y="4934364"/>
            <a:ext cx="1959555" cy="1249680"/>
          </a:xfrm>
          <a:prstGeom prst="curvedUpArrow">
            <a:avLst/>
          </a:prstGeom>
          <a:solidFill>
            <a:srgbClr val="00B05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Arrow: Curved Up 27">
            <a:extLst>
              <a:ext uri="{FF2B5EF4-FFF2-40B4-BE49-F238E27FC236}">
                <a16:creationId xmlns:a16="http://schemas.microsoft.com/office/drawing/2014/main" id="{66B25D49-68A1-422C-B296-66F6C174484D}"/>
              </a:ext>
            </a:extLst>
          </p:cNvPr>
          <p:cNvSpPr/>
          <p:nvPr/>
        </p:nvSpPr>
        <p:spPr>
          <a:xfrm flipH="1" flipV="1">
            <a:off x="8175286" y="514182"/>
            <a:ext cx="1959555" cy="1249680"/>
          </a:xfrm>
          <a:prstGeom prst="curvedUpArrow">
            <a:avLst/>
          </a:prstGeom>
          <a:solidFill>
            <a:srgbClr val="00B0F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5DA73B-7DFE-407B-ADEA-80F4C9998253}"/>
              </a:ext>
            </a:extLst>
          </p:cNvPr>
          <p:cNvSpPr txBox="1"/>
          <p:nvPr/>
        </p:nvSpPr>
        <p:spPr>
          <a:xfrm>
            <a:off x="8451581" y="101571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dirty="0">
                <a:solidFill>
                  <a:srgbClr val="00B0F0"/>
                </a:solidFill>
              </a:rPr>
              <a:t>fetch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11F9834-570E-4DA7-9FC1-DB488E1C2866}"/>
              </a:ext>
            </a:extLst>
          </p:cNvPr>
          <p:cNvSpPr/>
          <p:nvPr/>
        </p:nvSpPr>
        <p:spPr>
          <a:xfrm>
            <a:off x="2359742" y="2549506"/>
            <a:ext cx="7216877" cy="1014284"/>
          </a:xfrm>
          <a:prstGeom prst="leftArrow">
            <a:avLst/>
          </a:prstGeom>
          <a:solidFill>
            <a:srgbClr val="00B0F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3130D4-744A-44EE-8FE3-ABD3A6976EFC}"/>
              </a:ext>
            </a:extLst>
          </p:cNvPr>
          <p:cNvSpPr txBox="1"/>
          <p:nvPr/>
        </p:nvSpPr>
        <p:spPr>
          <a:xfrm>
            <a:off x="5316874" y="2825815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2898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11" grpId="0" animBg="1"/>
      <p:bldP spid="23" grpId="0"/>
      <p:bldP spid="24" grpId="0" animBg="1"/>
      <p:bldP spid="25" grpId="0"/>
      <p:bldP spid="26" grpId="0" animBg="1"/>
      <p:bldP spid="28" grpId="0" animBg="1"/>
      <p:bldP spid="29" grpId="0"/>
      <p:bldP spid="13" grpId="0" animBg="1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0" y="30886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/>
              <a:t>La </a:t>
            </a:r>
            <a:r>
              <a:rPr lang="en-CA" sz="4400" b="1" dirty="0" err="1"/>
              <a:t>meilleure</a:t>
            </a:r>
            <a:r>
              <a:rPr lang="en-CA" sz="4400" b="1" dirty="0"/>
              <a:t> solution</a:t>
            </a:r>
            <a:endParaRPr lang="en-CA" sz="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EF9624-91EB-4E40-BBB5-65B5BB4776D3}"/>
              </a:ext>
            </a:extLst>
          </p:cNvPr>
          <p:cNvSpPr/>
          <p:nvPr/>
        </p:nvSpPr>
        <p:spPr>
          <a:xfrm>
            <a:off x="0" y="5749419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rgbClr val="FF0000"/>
                </a:solidFill>
              </a:rPr>
              <a:t>Traitez votre code comme un produit de recherche</a:t>
            </a:r>
            <a:endParaRPr lang="en-CA" sz="4400" dirty="0">
              <a:solidFill>
                <a:srgbClr val="FF0000"/>
              </a:solidFill>
            </a:endParaRPr>
          </a:p>
        </p:txBody>
      </p:sp>
      <p:pic>
        <p:nvPicPr>
          <p:cNvPr id="7170" name="Picture 2" descr="Image result for mr bigglesworth cat&quot;">
            <a:extLst>
              <a:ext uri="{FF2B5EF4-FFF2-40B4-BE49-F238E27FC236}">
                <a16:creationId xmlns:a16="http://schemas.microsoft.com/office/drawing/2014/main" id="{89B28097-D182-4AD8-B41B-14F4B6FD6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185863"/>
            <a:ext cx="60960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25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1A327643-46C1-4883-B4EE-8AB04D046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948" y="1858282"/>
            <a:ext cx="76200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88435-5355-4836-A6E6-3321E3BAC137}"/>
              </a:ext>
            </a:extLst>
          </p:cNvPr>
          <p:cNvSpPr txBox="1">
            <a:spLocks/>
          </p:cNvSpPr>
          <p:nvPr/>
        </p:nvSpPr>
        <p:spPr>
          <a:xfrm>
            <a:off x="353961" y="304061"/>
            <a:ext cx="7093586" cy="86532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Licensez</a:t>
            </a:r>
            <a:r>
              <a:rPr lang="en-CA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votre</a:t>
            </a:r>
            <a:r>
              <a:rPr lang="en-CA" sz="4400" b="1" dirty="0">
                <a:latin typeface="Arial" panose="020B0604020202020204" pitchFamily="34" charset="0"/>
                <a:cs typeface="Arial" panose="020B0604020202020204" pitchFamily="34" charset="0"/>
              </a:rPr>
              <a:t> code et </a:t>
            </a:r>
            <a:r>
              <a:rPr lang="en-CA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archivez</a:t>
            </a:r>
            <a:r>
              <a:rPr lang="en-CA" sz="4400" b="1" dirty="0">
                <a:latin typeface="Arial" panose="020B0604020202020204" pitchFamily="34" charset="0"/>
                <a:cs typeface="Arial" panose="020B0604020202020204" pitchFamily="34" charset="0"/>
              </a:rPr>
              <a:t> le avec un DOI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90A90-32C1-4AE3-BCAC-EF93C8CB2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671" y="304061"/>
            <a:ext cx="3876368" cy="203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echnology star vehicle space float globe satellite astronaut outer space astronomy earth planet screenshot forward solar system spacecraft space travel space station weightless zodiac sign atmosphere of earth">
            <a:extLst>
              <a:ext uri="{FF2B5EF4-FFF2-40B4-BE49-F238E27FC236}">
                <a16:creationId xmlns:a16="http://schemas.microsoft.com/office/drawing/2014/main" id="{9AE5A6C2-12E1-40AF-9385-9AB270444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" r="662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BE311-5BEE-4EC0-BC59-EB20A67EA80F}"/>
              </a:ext>
            </a:extLst>
          </p:cNvPr>
          <p:cNvSpPr txBox="1">
            <a:spLocks/>
          </p:cNvSpPr>
          <p:nvPr/>
        </p:nvSpPr>
        <p:spPr>
          <a:xfrm>
            <a:off x="353960" y="68087"/>
            <a:ext cx="11838039" cy="86532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CA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Et bien </a:t>
            </a:r>
            <a:r>
              <a:rPr lang="fr-F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gardez trace de tout ce que vous faites pour vous même et pour vos lecteurs</a:t>
            </a:r>
            <a:endParaRPr lang="en-CA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874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235C8C-26F7-49C2-84AB-0214E9D307BD}"/>
              </a:ext>
            </a:extLst>
          </p:cNvPr>
          <p:cNvSpPr/>
          <p:nvPr/>
        </p:nvSpPr>
        <p:spPr>
          <a:xfrm>
            <a:off x="0" y="30886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 err="1"/>
              <a:t>Ressources</a:t>
            </a:r>
            <a:r>
              <a:rPr lang="en-CA" sz="4400" b="1" dirty="0"/>
              <a:t> </a:t>
            </a:r>
            <a:r>
              <a:rPr lang="en-CA" sz="4400" b="1" u="sng" dirty="0" err="1"/>
              <a:t>recommandées</a:t>
            </a:r>
            <a:endParaRPr lang="en-CA" sz="4400" b="1" u="sng" dirty="0"/>
          </a:p>
        </p:txBody>
      </p:sp>
      <p:pic>
        <p:nvPicPr>
          <p:cNvPr id="6" name="Picture 5" descr="A picture containing tree, table, bird&#10;&#10;Description automatically generated">
            <a:extLst>
              <a:ext uri="{FF2B5EF4-FFF2-40B4-BE49-F238E27FC236}">
                <a16:creationId xmlns:a16="http://schemas.microsoft.com/office/drawing/2014/main" id="{94218F89-858B-4C40-8DAA-04CBFB7EA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201" y="1248328"/>
            <a:ext cx="3467907" cy="4971107"/>
          </a:xfrm>
          <a:prstGeom prst="rect">
            <a:avLst/>
          </a:prstGeom>
        </p:spPr>
      </p:pic>
      <p:pic>
        <p:nvPicPr>
          <p:cNvPr id="9" name="Picture 8" descr="A bird sitting on top of a sign&#10;&#10;Description automatically generated">
            <a:extLst>
              <a:ext uri="{FF2B5EF4-FFF2-40B4-BE49-F238E27FC236}">
                <a16:creationId xmlns:a16="http://schemas.microsoft.com/office/drawing/2014/main" id="{5201E6FF-AAB6-4C30-A535-B64FA603B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94" y="1248328"/>
            <a:ext cx="3507466" cy="49711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4F3BAF-9086-4A5D-9DD6-C1F6DF3DE884}"/>
              </a:ext>
            </a:extLst>
          </p:cNvPr>
          <p:cNvSpPr/>
          <p:nvPr/>
        </p:nvSpPr>
        <p:spPr>
          <a:xfrm>
            <a:off x="3611527" y="6394628"/>
            <a:ext cx="4961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dirty="0"/>
              <a:t>www.britishecologicalsociety.org</a:t>
            </a:r>
          </a:p>
        </p:txBody>
      </p:sp>
    </p:spTree>
    <p:extLst>
      <p:ext uri="{BB962C8B-B14F-4D97-AF65-F5344CB8AC3E}">
        <p14:creationId xmlns:p14="http://schemas.microsoft.com/office/powerpoint/2010/main" val="3669038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homer le grill">
            <a:extLst>
              <a:ext uri="{FF2B5EF4-FFF2-40B4-BE49-F238E27FC236}">
                <a16:creationId xmlns:a16="http://schemas.microsoft.com/office/drawing/2014/main" id="{C257EC7E-CBB1-4BB3-B2F5-B3481123A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r="6490" b="1184"/>
          <a:stretch/>
        </p:blipFill>
        <p:spPr bwMode="auto">
          <a:xfrm>
            <a:off x="1645919" y="-5243"/>
            <a:ext cx="8893727" cy="686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3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46C5D3C-2DE9-4971-809D-E85A4E9A81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4" b="2007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7559A3-89F6-4086-9AA3-55179BBD2E06}"/>
              </a:ext>
            </a:extLst>
          </p:cNvPr>
          <p:cNvSpPr/>
          <p:nvPr/>
        </p:nvSpPr>
        <p:spPr>
          <a:xfrm>
            <a:off x="0" y="5958037"/>
            <a:ext cx="12191980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CA" sz="4000" b="1" dirty="0" err="1">
                <a:solidFill>
                  <a:schemeClr val="bg1"/>
                </a:solidFill>
              </a:rPr>
              <a:t>Quelques</a:t>
            </a:r>
            <a:r>
              <a:rPr lang="en-CA" sz="4000" b="1" dirty="0">
                <a:solidFill>
                  <a:schemeClr val="bg1"/>
                </a:solidFill>
              </a:rPr>
              <a:t> </a:t>
            </a:r>
            <a:r>
              <a:rPr lang="en-CA" sz="4000" b="1" dirty="0" err="1">
                <a:solidFill>
                  <a:schemeClr val="bg1"/>
                </a:solidFill>
              </a:rPr>
              <a:t>centaines</a:t>
            </a:r>
            <a:r>
              <a:rPr lang="en-CA" sz="4000" b="1" dirty="0">
                <a:solidFill>
                  <a:schemeClr val="bg1"/>
                </a:solidFill>
              </a:rPr>
              <a:t> de </a:t>
            </a:r>
            <a:r>
              <a:rPr lang="en-CA" sz="4000" b="1" dirty="0" err="1">
                <a:solidFill>
                  <a:schemeClr val="bg1"/>
                </a:solidFill>
              </a:rPr>
              <a:t>fichiers</a:t>
            </a:r>
            <a:r>
              <a:rPr lang="en-CA" sz="4000" b="1" dirty="0">
                <a:solidFill>
                  <a:schemeClr val="bg1"/>
                </a:solidFill>
              </a:rPr>
              <a:t> sur </a:t>
            </a:r>
            <a:r>
              <a:rPr lang="en-CA" sz="4000" b="1" dirty="0" err="1">
                <a:solidFill>
                  <a:schemeClr val="bg1"/>
                </a:solidFill>
              </a:rPr>
              <a:t>l’écran</a:t>
            </a:r>
            <a:r>
              <a:rPr lang="en-CA" sz="4000" b="1" dirty="0">
                <a:solidFill>
                  <a:schemeClr val="bg1"/>
                </a:solidFill>
              </a:rPr>
              <a:t> de bureau ?</a:t>
            </a:r>
          </a:p>
        </p:txBody>
      </p:sp>
    </p:spTree>
    <p:extLst>
      <p:ext uri="{BB962C8B-B14F-4D97-AF65-F5344CB8AC3E}">
        <p14:creationId xmlns:p14="http://schemas.microsoft.com/office/powerpoint/2010/main" val="88841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771120-8E46-441F-A493-C847C130B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7616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04BF90-E7A7-48C1-87BD-A7B63CFAC652}"/>
              </a:ext>
            </a:extLst>
          </p:cNvPr>
          <p:cNvSpPr/>
          <p:nvPr/>
        </p:nvSpPr>
        <p:spPr>
          <a:xfrm>
            <a:off x="0" y="4143744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>
                <a:solidFill>
                  <a:schemeClr val="bg1"/>
                </a:solidFill>
              </a:rPr>
              <a:t>Tu </a:t>
            </a:r>
            <a:r>
              <a:rPr lang="en-CA" sz="4400" b="1" dirty="0" err="1">
                <a:solidFill>
                  <a:schemeClr val="bg1"/>
                </a:solidFill>
              </a:rPr>
              <a:t>décharges</a:t>
            </a:r>
            <a:r>
              <a:rPr lang="en-CA" sz="4400" b="1" dirty="0">
                <a:solidFill>
                  <a:schemeClr val="bg1"/>
                </a:solidFill>
              </a:rPr>
              <a:t>/caches des </a:t>
            </a:r>
            <a:r>
              <a:rPr lang="en-CA" sz="4400" b="1" dirty="0" err="1">
                <a:solidFill>
                  <a:schemeClr val="bg1"/>
                </a:solidFill>
              </a:rPr>
              <a:t>fichiers</a:t>
            </a:r>
            <a:endParaRPr lang="en-CA" sz="4400" b="1" dirty="0">
              <a:solidFill>
                <a:schemeClr val="bg1"/>
              </a:solidFill>
            </a:endParaRPr>
          </a:p>
          <a:p>
            <a:pPr algn="ctr"/>
            <a:r>
              <a:rPr lang="en-CA" sz="4400" b="1" dirty="0">
                <a:solidFill>
                  <a:schemeClr val="bg1"/>
                </a:solidFill>
              </a:rPr>
              <a:t>dans des emplacements </a:t>
            </a:r>
            <a:r>
              <a:rPr lang="en-CA" sz="4400" b="1" dirty="0" err="1">
                <a:solidFill>
                  <a:schemeClr val="bg1"/>
                </a:solidFill>
              </a:rPr>
              <a:t>cryptés</a:t>
            </a:r>
            <a:r>
              <a:rPr lang="en-CA" sz="4400" b="1" dirty="0">
                <a:solidFill>
                  <a:schemeClr val="bg1"/>
                </a:solidFill>
              </a:rPr>
              <a:t> ?</a:t>
            </a:r>
          </a:p>
        </p:txBody>
      </p:sp>
      <p:pic>
        <p:nvPicPr>
          <p:cNvPr id="4" name="Picture 3" descr="A picture containing shirt&#10;&#10;Description automatically generated">
            <a:extLst>
              <a:ext uri="{FF2B5EF4-FFF2-40B4-BE49-F238E27FC236}">
                <a16:creationId xmlns:a16="http://schemas.microsoft.com/office/drawing/2014/main" id="{F6CED73B-8272-45DD-A3AC-ED4B5A33C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11" y="452264"/>
            <a:ext cx="3056470" cy="29767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27B374-9E42-4C02-BFE4-14FA5C19AA1C}"/>
              </a:ext>
            </a:extLst>
          </p:cNvPr>
          <p:cNvSpPr txBox="1"/>
          <p:nvPr/>
        </p:nvSpPr>
        <p:spPr>
          <a:xfrm>
            <a:off x="8402478" y="2905780"/>
            <a:ext cx="3500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(à ne jamais </a:t>
            </a:r>
            <a:r>
              <a:rPr lang="en-CA" sz="2800" b="1" dirty="0" err="1">
                <a:solidFill>
                  <a:srgbClr val="FF0000"/>
                </a:solidFill>
              </a:rPr>
              <a:t>ouvrir</a:t>
            </a:r>
            <a:r>
              <a:rPr lang="en-CA" sz="2800" b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419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DAA6826-F0A0-4158-A600-AB5B6DC5E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9"/>
          <a:stretch/>
        </p:blipFill>
        <p:spPr bwMode="auto">
          <a:xfrm>
            <a:off x="944905" y="-5834"/>
            <a:ext cx="3039266" cy="68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74A670-265F-4262-BFE3-E06A5707D787}"/>
              </a:ext>
            </a:extLst>
          </p:cNvPr>
          <p:cNvSpPr txBox="1"/>
          <p:nvPr/>
        </p:nvSpPr>
        <p:spPr>
          <a:xfrm>
            <a:off x="0" y="6190935"/>
            <a:ext cx="12191999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Tu es prêt à brûler tout ton système « d'organisation » ?</a:t>
            </a:r>
            <a:endParaRPr lang="en-CA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6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765ED-F058-4C53-B55E-F56D17412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1"/>
          <a:stretch/>
        </p:blipFill>
        <p:spPr bwMode="auto">
          <a:xfrm>
            <a:off x="3984171" y="0"/>
            <a:ext cx="7262924" cy="68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DAA6826-F0A0-4158-A600-AB5B6DC5E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9"/>
          <a:stretch/>
        </p:blipFill>
        <p:spPr bwMode="auto">
          <a:xfrm>
            <a:off x="944905" y="-5834"/>
            <a:ext cx="3039266" cy="68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74A670-265F-4262-BFE3-E06A5707D787}"/>
              </a:ext>
            </a:extLst>
          </p:cNvPr>
          <p:cNvSpPr txBox="1"/>
          <p:nvPr/>
        </p:nvSpPr>
        <p:spPr>
          <a:xfrm>
            <a:off x="0" y="6190935"/>
            <a:ext cx="12191999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</a:rPr>
              <a:t>Prépare-toi pour une solution !</a:t>
            </a:r>
          </a:p>
        </p:txBody>
      </p:sp>
    </p:spTree>
    <p:extLst>
      <p:ext uri="{BB962C8B-B14F-4D97-AF65-F5344CB8AC3E}">
        <p14:creationId xmlns:p14="http://schemas.microsoft.com/office/powerpoint/2010/main" val="333772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0" y="308862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/>
              <a:t>Solution #1</a:t>
            </a:r>
            <a:endParaRPr lang="en-CA" sz="4400" dirty="0"/>
          </a:p>
          <a:p>
            <a:pPr algn="ctr"/>
            <a:endParaRPr lang="en-CA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80327-5C1D-4810-B060-3978DA8FB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7" y="1315582"/>
            <a:ext cx="2970690" cy="19961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4D8E7-8B3C-4509-8ED3-B0654C1A6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71" y="3311697"/>
            <a:ext cx="4237462" cy="22592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F32967-7619-471A-8E6C-4F2943AE6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05" y="2297715"/>
            <a:ext cx="3412228" cy="28048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233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ook">
            <a:extLst>
              <a:ext uri="{FF2B5EF4-FFF2-40B4-BE49-F238E27FC236}">
                <a16:creationId xmlns:a16="http://schemas.microsoft.com/office/drawing/2014/main" id="{F27BAC20-016F-4CF4-ABD5-4A1216E0B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0"/>
            <a:ext cx="9863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2556389" y="2772692"/>
            <a:ext cx="28120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/>
              <a:t>Solution #2</a:t>
            </a:r>
            <a:endParaRPr lang="en-CA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D2C814-5714-4B83-903F-27F7D2C4BDB0}"/>
              </a:ext>
            </a:extLst>
          </p:cNvPr>
          <p:cNvSpPr/>
          <p:nvPr/>
        </p:nvSpPr>
        <p:spPr>
          <a:xfrm>
            <a:off x="6178524" y="2603415"/>
            <a:ext cx="482999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6600" b="1" dirty="0"/>
              <a:t>READMEs</a:t>
            </a:r>
            <a:endParaRPr lang="en-CA" sz="6600" dirty="0"/>
          </a:p>
        </p:txBody>
      </p:sp>
    </p:spTree>
    <p:extLst>
      <p:ext uri="{BB962C8B-B14F-4D97-AF65-F5344CB8AC3E}">
        <p14:creationId xmlns:p14="http://schemas.microsoft.com/office/powerpoint/2010/main" val="981152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0" y="30886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400" b="1" dirty="0"/>
              <a:t>Solution #3</a:t>
            </a:r>
            <a:endParaRPr lang="en-CA" sz="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DA5229-452E-43F7-9B6B-A8DDF6401E59}"/>
              </a:ext>
            </a:extLst>
          </p:cNvPr>
          <p:cNvSpPr/>
          <p:nvPr/>
        </p:nvSpPr>
        <p:spPr>
          <a:xfrm>
            <a:off x="3754525" y="5779698"/>
            <a:ext cx="46829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400" b="1" dirty="0" err="1">
                <a:solidFill>
                  <a:srgbClr val="FF0000"/>
                </a:solidFill>
              </a:rPr>
              <a:t>contrôle</a:t>
            </a:r>
            <a:r>
              <a:rPr lang="en-CA" sz="4400" b="1" dirty="0">
                <a:solidFill>
                  <a:srgbClr val="FF0000"/>
                </a:solidFill>
              </a:rPr>
              <a:t> de version</a:t>
            </a:r>
          </a:p>
        </p:txBody>
      </p:sp>
      <p:pic>
        <p:nvPicPr>
          <p:cNvPr id="6146" name="Picture 2" descr="Image result for furby collection&quot;">
            <a:extLst>
              <a:ext uri="{FF2B5EF4-FFF2-40B4-BE49-F238E27FC236}">
                <a16:creationId xmlns:a16="http://schemas.microsoft.com/office/drawing/2014/main" id="{91FF38A3-7C2D-49F9-8F81-8126A9E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166813"/>
            <a:ext cx="47625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96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203</Words>
  <Application>Microsoft Office PowerPoint</Application>
  <PresentationFormat>Widescreen</PresentationFormat>
  <Paragraphs>37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Garner</dc:creator>
  <cp:lastModifiedBy>Rebecca Garner</cp:lastModifiedBy>
  <cp:revision>38</cp:revision>
  <dcterms:created xsi:type="dcterms:W3CDTF">2019-10-29T21:53:01Z</dcterms:created>
  <dcterms:modified xsi:type="dcterms:W3CDTF">2019-11-02T03:20:20Z</dcterms:modified>
</cp:coreProperties>
</file>